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9" r:id="rId2"/>
  </p:sldIdLst>
  <p:sldSz cx="27432000" cy="3657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62" autoAdjust="0"/>
    <p:restoredTop sz="94660"/>
  </p:normalViewPr>
  <p:slideViewPr>
    <p:cSldViewPr snapToGrid="0">
      <p:cViewPr>
        <p:scale>
          <a:sx n="33" d="100"/>
          <a:sy n="33" d="100"/>
        </p:scale>
        <p:origin x="680" y="52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238724-82F6-49BF-ADFF-BCE3C6BF4FB9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F4A0F6-FFB6-469F-91DC-C3B5643AC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196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F4A0F6-FFB6-469F-91DC-C3B5643AC4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695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2733867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9210869"/>
            <a:ext cx="20574000" cy="8830731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442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06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947334"/>
            <a:ext cx="5915025" cy="30996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947334"/>
            <a:ext cx="17402175" cy="3099646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10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70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9118611"/>
            <a:ext cx="23660100" cy="1521459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4477144"/>
            <a:ext cx="23660100" cy="80009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82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832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947342"/>
            <a:ext cx="23660100" cy="7069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8966203"/>
            <a:ext cx="11605020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3360400"/>
            <a:ext cx="11605020" cy="1965113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8966203"/>
            <a:ext cx="11662173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3360400"/>
            <a:ext cx="11662173" cy="1965113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347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261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4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266275"/>
            <a:ext cx="13887450" cy="25992667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880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266275"/>
            <a:ext cx="13887450" cy="25992667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834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947342"/>
            <a:ext cx="2366010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9736667"/>
            <a:ext cx="2366010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10B2B-BD33-4F09-8A48-C0ACC161CFC0}" type="datetimeFigureOut">
              <a:rPr lang="en-US" smtClean="0"/>
              <a:t>9/21/2018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3900542"/>
            <a:ext cx="92583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FEEF44-B212-43EC-84D0-2B0BF6421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26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13" Type="http://schemas.openxmlformats.org/officeDocument/2006/relationships/oleObject" Target="../embeddings/oleObject2.bin"/><Relationship Id="rId18" Type="http://schemas.openxmlformats.org/officeDocument/2006/relationships/image" Target="../media/image6.emf"/><Relationship Id="rId3" Type="http://schemas.openxmlformats.org/officeDocument/2006/relationships/notesSlide" Target="../notesSlides/notesSlide1.xml"/><Relationship Id="rId21" Type="http://schemas.openxmlformats.org/officeDocument/2006/relationships/image" Target="../media/image12.png"/><Relationship Id="rId7" Type="http://schemas.openxmlformats.org/officeDocument/2006/relationships/oleObject" Target="../embeddings/oleObject1.bin"/><Relationship Id="rId12" Type="http://schemas.openxmlformats.org/officeDocument/2006/relationships/image" Target="../media/image3.emf"/><Relationship Id="rId17" Type="http://schemas.openxmlformats.org/officeDocument/2006/relationships/package" Target="../embeddings/Microsoft_Visio_Drawing2.vsdx"/><Relationship Id="rId25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5.emf"/><Relationship Id="rId20" Type="http://schemas.openxmlformats.org/officeDocument/2006/relationships/image" Target="../media/image11.png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png"/><Relationship Id="rId11" Type="http://schemas.openxmlformats.org/officeDocument/2006/relationships/package" Target="../embeddings/Microsoft_Visio_Drawing1.vsdx"/><Relationship Id="rId24" Type="http://schemas.openxmlformats.org/officeDocument/2006/relationships/image" Target="../media/image15.png"/><Relationship Id="rId5" Type="http://schemas.openxmlformats.org/officeDocument/2006/relationships/image" Target="../media/image8.emf"/><Relationship Id="rId15" Type="http://schemas.openxmlformats.org/officeDocument/2006/relationships/oleObject" Target="../embeddings/oleObject3.bin"/><Relationship Id="rId23" Type="http://schemas.openxmlformats.org/officeDocument/2006/relationships/image" Target="../media/image14.png"/><Relationship Id="rId10" Type="http://schemas.openxmlformats.org/officeDocument/2006/relationships/image" Target="../media/image2.emf"/><Relationship Id="rId19" Type="http://schemas.openxmlformats.org/officeDocument/2006/relationships/image" Target="../media/image10.png"/><Relationship Id="rId4" Type="http://schemas.openxmlformats.org/officeDocument/2006/relationships/image" Target="../media/image7.jpeg"/><Relationship Id="rId9" Type="http://schemas.openxmlformats.org/officeDocument/2006/relationships/package" Target="../embeddings/Microsoft_Visio_Drawing.vsdx"/><Relationship Id="rId14" Type="http://schemas.openxmlformats.org/officeDocument/2006/relationships/image" Target="../media/image4.emf"/><Relationship Id="rId2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0779" y="35887857"/>
            <a:ext cx="684024" cy="68814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34774" y="35970319"/>
            <a:ext cx="103624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Supported by National Science Foundation (NSF) Grant CNS-1421642</a:t>
            </a:r>
          </a:p>
        </p:txBody>
      </p:sp>
      <p:sp>
        <p:nvSpPr>
          <p:cNvPr id="80" name="Rectangle 79"/>
          <p:cNvSpPr/>
          <p:nvPr/>
        </p:nvSpPr>
        <p:spPr>
          <a:xfrm>
            <a:off x="32929" y="10879438"/>
            <a:ext cx="27338624" cy="13507040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0" y="-1820"/>
            <a:ext cx="27432000" cy="350993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00" b="1" i="1" dirty="0"/>
          </a:p>
        </p:txBody>
      </p:sp>
      <p:sp>
        <p:nvSpPr>
          <p:cNvPr id="63" name="Rectangle 62"/>
          <p:cNvSpPr/>
          <p:nvPr/>
        </p:nvSpPr>
        <p:spPr>
          <a:xfrm>
            <a:off x="39020" y="3583252"/>
            <a:ext cx="27315193" cy="7258720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117426"/>
            <a:ext cx="27432000" cy="1713120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DeepThings</a:t>
            </a:r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Distributed Adaptive Deep Learning Inference </a:t>
            </a:r>
            <a:b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Resource-Constrained IoT Edge Clusters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3564" y="707812"/>
            <a:ext cx="6130905" cy="2978350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2681041" y="1806330"/>
            <a:ext cx="22006560" cy="16332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2743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i="1" dirty="0" err="1">
                <a:solidFill>
                  <a:schemeClr val="bg1"/>
                </a:solidFill>
                <a:latin typeface="Arial"/>
                <a:cs typeface="Arial"/>
              </a:rPr>
              <a:t>Zhuoran</a:t>
            </a:r>
            <a:r>
              <a:rPr lang="en-US" sz="4000" i="1" dirty="0">
                <a:solidFill>
                  <a:schemeClr val="bg1"/>
                </a:solidFill>
                <a:latin typeface="Arial"/>
                <a:cs typeface="Arial"/>
              </a:rPr>
              <a:t> Zhao, </a:t>
            </a:r>
            <a:r>
              <a:rPr lang="en-US" sz="4000" i="1" dirty="0" err="1">
                <a:solidFill>
                  <a:schemeClr val="bg1"/>
                </a:solidFill>
                <a:latin typeface="Arial"/>
                <a:cs typeface="Arial"/>
              </a:rPr>
              <a:t>Kamyar</a:t>
            </a:r>
            <a:r>
              <a:rPr lang="en-US" sz="4000" i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4000" i="1" dirty="0" err="1">
                <a:solidFill>
                  <a:schemeClr val="bg1"/>
                </a:solidFill>
                <a:latin typeface="Arial"/>
                <a:cs typeface="Arial"/>
              </a:rPr>
              <a:t>Mirzazad</a:t>
            </a:r>
            <a:r>
              <a:rPr lang="en-US" sz="4000" i="1" dirty="0">
                <a:solidFill>
                  <a:schemeClr val="bg1"/>
                </a:solidFill>
                <a:latin typeface="Arial"/>
                <a:cs typeface="Arial"/>
              </a:rPr>
              <a:t> and Andreas Gerstlauer</a:t>
            </a:r>
          </a:p>
          <a:p>
            <a:pPr algn="ctr"/>
            <a:r>
              <a:rPr lang="en-US" sz="3600" i="1" dirty="0">
                <a:solidFill>
                  <a:schemeClr val="bg1"/>
                </a:solidFill>
                <a:latin typeface="Arial"/>
                <a:cs typeface="Arial"/>
              </a:rPr>
              <a:t>Electrical and Computer Engineering</a:t>
            </a:r>
          </a:p>
          <a:p>
            <a:pPr algn="ctr"/>
            <a:r>
              <a:rPr lang="en-US" sz="3600" i="1" dirty="0">
                <a:solidFill>
                  <a:schemeClr val="bg1"/>
                </a:solidFill>
                <a:latin typeface="Arial"/>
                <a:cs typeface="Arial"/>
              </a:rPr>
              <a:t>The University of Texas at Austin</a:t>
            </a:r>
          </a:p>
        </p:txBody>
      </p:sp>
      <p:sp>
        <p:nvSpPr>
          <p:cNvPr id="68" name="Rectangle 67"/>
          <p:cNvSpPr/>
          <p:nvPr/>
        </p:nvSpPr>
        <p:spPr>
          <a:xfrm>
            <a:off x="19695" y="24345273"/>
            <a:ext cx="27338623" cy="11568988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>
            <p:extLst/>
          </p:nvPr>
        </p:nvSpPr>
        <p:spPr>
          <a:xfrm>
            <a:off x="53109" y="3561753"/>
            <a:ext cx="27338623" cy="9144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900" b="1" i="1" dirty="0">
                <a:solidFill>
                  <a:schemeClr val="bg1"/>
                </a:solidFill>
              </a:rPr>
              <a:t>Overview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1346" y="1346154"/>
            <a:ext cx="5148082" cy="1816612"/>
          </a:xfrm>
          <a:prstGeom prst="rect">
            <a:avLst/>
          </a:prstGeom>
        </p:spPr>
      </p:pic>
      <p:sp>
        <p:nvSpPr>
          <p:cNvPr id="78" name="Rectangle 77"/>
          <p:cNvSpPr/>
          <p:nvPr>
            <p:extLst/>
          </p:nvPr>
        </p:nvSpPr>
        <p:spPr>
          <a:xfrm>
            <a:off x="37486" y="10839677"/>
            <a:ext cx="27338623" cy="9144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900" b="1" i="1" dirty="0" err="1">
                <a:solidFill>
                  <a:schemeClr val="bg1"/>
                </a:solidFill>
              </a:rPr>
              <a:t>DeepThings</a:t>
            </a:r>
            <a:r>
              <a:rPr lang="en-US" sz="4900" b="1" i="1" dirty="0">
                <a:solidFill>
                  <a:schemeClr val="bg1"/>
                </a:solidFill>
              </a:rPr>
              <a:t> Framework</a:t>
            </a:r>
          </a:p>
        </p:txBody>
      </p:sp>
      <p:sp>
        <p:nvSpPr>
          <p:cNvPr id="81" name="Rectangle 80"/>
          <p:cNvSpPr/>
          <p:nvPr>
            <p:extLst/>
          </p:nvPr>
        </p:nvSpPr>
        <p:spPr>
          <a:xfrm>
            <a:off x="37486" y="24345273"/>
            <a:ext cx="27338623" cy="9144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900" b="1" i="1" dirty="0">
                <a:solidFill>
                  <a:schemeClr val="bg1"/>
                </a:solidFill>
              </a:rPr>
              <a:t>Experimental Results</a:t>
            </a:r>
          </a:p>
        </p:txBody>
      </p:sp>
      <p:sp>
        <p:nvSpPr>
          <p:cNvPr id="83" name="Content Placeholder 2"/>
          <p:cNvSpPr txBox="1">
            <a:spLocks/>
          </p:cNvSpPr>
          <p:nvPr/>
        </p:nvSpPr>
        <p:spPr>
          <a:xfrm>
            <a:off x="9736376" y="28213978"/>
            <a:ext cx="12166932" cy="51188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685800" indent="-68580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71600" lvl="1" indent="-457200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1" indent="-4572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五边形 185"/>
          <p:cNvSpPr/>
          <p:nvPr/>
        </p:nvSpPr>
        <p:spPr>
          <a:xfrm>
            <a:off x="17147069" y="4575882"/>
            <a:ext cx="10092876" cy="785234"/>
          </a:xfrm>
          <a:prstGeom prst="homePlate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53" tIns="38626" rIns="77253" bIns="38626" anchor="ctr"/>
          <a:lstStyle/>
          <a:p>
            <a:pPr algn="ctr" defTabSz="41202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b="1" i="1" dirty="0" err="1">
                <a:solidFill>
                  <a:schemeClr val="accent2">
                    <a:lumMod val="75000"/>
                  </a:schemeClr>
                </a:solidFill>
              </a:rPr>
              <a:t>DeepThings</a:t>
            </a:r>
            <a:r>
              <a:rPr lang="en-US" altLang="zh-CN" sz="4000" b="1" i="1" dirty="0">
                <a:solidFill>
                  <a:schemeClr val="accent2">
                    <a:lumMod val="75000"/>
                  </a:schemeClr>
                </a:solidFill>
              </a:rPr>
              <a:t> Overview </a:t>
            </a:r>
            <a:endParaRPr lang="zh-CN" altLang="en-US" sz="40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30" name="Object 3">
            <a:extLst>
              <a:ext uri="{FF2B5EF4-FFF2-40B4-BE49-F238E27FC236}">
                <a16:creationId xmlns:a16="http://schemas.microsoft.com/office/drawing/2014/main" id="{EEA5860D-72E9-4CE4-A9E4-A4F117DFEB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9979865"/>
              </p:ext>
            </p:extLst>
          </p:nvPr>
        </p:nvGraphicFramePr>
        <p:xfrm>
          <a:off x="9415979" y="4501787"/>
          <a:ext cx="7128505" cy="63059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7" name="Visio" r:id="rId7" imgW="3079668" imgH="2724172" progId="Visio.Drawing.11">
                  <p:embed/>
                </p:oleObj>
              </mc:Choice>
              <mc:Fallback>
                <p:oleObj name="Visio" r:id="rId7" imgW="3079668" imgH="2724172" progId="Visio.Drawing.11">
                  <p:embed/>
                  <p:pic>
                    <p:nvPicPr>
                      <p:cNvPr id="7175" name="Object 3">
                        <a:extLst>
                          <a:ext uri="{FF2B5EF4-FFF2-40B4-BE49-F238E27FC236}">
                            <a16:creationId xmlns:a16="http://schemas.microsoft.com/office/drawing/2014/main" id="{C5762014-93A6-49D8-B629-3CB7BEE7BE8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15979" y="4501787"/>
                        <a:ext cx="7128505" cy="630598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五边形 185">
            <a:extLst>
              <a:ext uri="{FF2B5EF4-FFF2-40B4-BE49-F238E27FC236}">
                <a16:creationId xmlns:a16="http://schemas.microsoft.com/office/drawing/2014/main" id="{41DCB0DC-DA0D-4374-B39F-525C73008236}"/>
              </a:ext>
            </a:extLst>
          </p:cNvPr>
          <p:cNvSpPr/>
          <p:nvPr/>
        </p:nvSpPr>
        <p:spPr>
          <a:xfrm>
            <a:off x="192054" y="4561016"/>
            <a:ext cx="9223925" cy="814050"/>
          </a:xfrm>
          <a:prstGeom prst="homePlate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53" tIns="38626" rIns="77253" bIns="38626" anchor="ctr"/>
          <a:lstStyle/>
          <a:p>
            <a:pPr algn="ctr" defTabSz="41202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b="1" i="1" dirty="0">
                <a:solidFill>
                  <a:schemeClr val="accent2">
                    <a:lumMod val="75000"/>
                  </a:schemeClr>
                </a:solidFill>
              </a:rPr>
              <a:t>Background and Motivation</a:t>
            </a:r>
            <a:endParaRPr lang="zh-CN" altLang="en-US" sz="40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5DF9CD-9BFE-4C43-BBD6-F626F30CF079}"/>
              </a:ext>
            </a:extLst>
          </p:cNvPr>
          <p:cNvSpPr txBox="1"/>
          <p:nvPr>
            <p:extLst/>
          </p:nvPr>
        </p:nvSpPr>
        <p:spPr>
          <a:xfrm>
            <a:off x="17281860" y="5368035"/>
            <a:ext cx="9768852" cy="575696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Fused Tile Partitioning (FTP)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Input data tiling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Layer fusion</a:t>
            </a:r>
          </a:p>
          <a:p>
            <a:pPr marL="914400" lvl="1" indent="-365760" defTabSz="27432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Distributable tasks with lightweight data synchronization   </a:t>
            </a:r>
          </a:p>
          <a:p>
            <a:pPr marL="548640" lvl="1" defTabSz="2743200">
              <a:spcBef>
                <a:spcPts val="600"/>
              </a:spcBef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Distributed work stealing runtime system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Gateway: central coordination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Edge: peer-to-peer work stealing</a:t>
            </a:r>
          </a:p>
          <a:p>
            <a:pPr marL="914400" lvl="1" indent="-365760" defTabSz="27432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Collaborative inference </a:t>
            </a:r>
          </a:p>
          <a:p>
            <a:pPr marL="548640" lvl="1" defTabSz="2743200">
              <a:spcBef>
                <a:spcPts val="600"/>
              </a:spcBef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63550" lvl="1" indent="-457200" defTabSz="27432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DeepThings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: distributed adaptive deep learning </a:t>
            </a:r>
            <a:b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inference on resource-constrained IoT edge clusters</a:t>
            </a:r>
          </a:p>
          <a:p>
            <a:pPr marL="914400" lvl="1" defTabSz="2743200">
              <a:lnSpc>
                <a:spcPct val="80000"/>
              </a:lnSpc>
              <a:spcBef>
                <a:spcPts val="1500"/>
              </a:spcBef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6EB6E6F-2EB8-4404-AA03-B4AAB95B3178}"/>
              </a:ext>
            </a:extLst>
          </p:cNvPr>
          <p:cNvSpPr txBox="1"/>
          <p:nvPr>
            <p:extLst/>
          </p:nvPr>
        </p:nvSpPr>
        <p:spPr>
          <a:xfrm>
            <a:off x="381288" y="5406344"/>
            <a:ext cx="10403676" cy="563231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Internet-of-Things (IoT)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Complicated and noisy sensing scenarios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Large scale data processing &amp; analytics</a:t>
            </a:r>
          </a:p>
          <a:p>
            <a:pPr marL="914400" lvl="1" indent="-365760" defTabSz="27432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Deep learning (DL) techniques for IoT applications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Computational and memory-intensive  </a:t>
            </a:r>
          </a:p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Cloud-based vs. fog/edge computing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Privacy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Unpredictable remote server and communication latency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Computational resources near the sources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Edge and gateway devices </a:t>
            </a:r>
          </a:p>
          <a:p>
            <a:pPr marL="463550" indent="-457200" defTabSz="27432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Deep learning inference in IoT edge clusters</a:t>
            </a:r>
          </a:p>
          <a:p>
            <a:pPr marL="914400" lvl="1" indent="-365760" defTabSz="27432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Efficient deployment on resource-constrained IoT devices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五边形 185">
            <a:extLst>
              <a:ext uri="{FF2B5EF4-FFF2-40B4-BE49-F238E27FC236}">
                <a16:creationId xmlns:a16="http://schemas.microsoft.com/office/drawing/2014/main" id="{BF87D415-29F2-4CCF-8BFE-0924DD5D5E34}"/>
              </a:ext>
            </a:extLst>
          </p:cNvPr>
          <p:cNvSpPr/>
          <p:nvPr/>
        </p:nvSpPr>
        <p:spPr>
          <a:xfrm>
            <a:off x="14325718" y="11832881"/>
            <a:ext cx="12914227" cy="665314"/>
          </a:xfrm>
          <a:prstGeom prst="homePlate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53" tIns="38626" rIns="77253" bIns="38626" anchor="ctr"/>
          <a:lstStyle/>
          <a:p>
            <a:pPr algn="ctr" defTabSz="41202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b="1" i="1" dirty="0">
                <a:solidFill>
                  <a:schemeClr val="accent2">
                    <a:lumMod val="75000"/>
                  </a:schemeClr>
                </a:solidFill>
              </a:rPr>
              <a:t>Distributed Work Stealing</a:t>
            </a:r>
            <a:endParaRPr lang="zh-CN" altLang="en-US" sz="40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0" name="五边形 185">
            <a:extLst>
              <a:ext uri="{FF2B5EF4-FFF2-40B4-BE49-F238E27FC236}">
                <a16:creationId xmlns:a16="http://schemas.microsoft.com/office/drawing/2014/main" id="{B4F048F2-863A-4C3C-8347-83ACB318CC26}"/>
              </a:ext>
            </a:extLst>
          </p:cNvPr>
          <p:cNvSpPr/>
          <p:nvPr/>
        </p:nvSpPr>
        <p:spPr>
          <a:xfrm>
            <a:off x="192055" y="11831334"/>
            <a:ext cx="13523945" cy="685268"/>
          </a:xfrm>
          <a:prstGeom prst="homePlate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53" tIns="38626" rIns="77253" bIns="38626" anchor="ctr"/>
          <a:lstStyle/>
          <a:p>
            <a:pPr algn="ctr" defTabSz="4120244">
              <a:defRPr/>
            </a:pPr>
            <a:r>
              <a:rPr lang="en-US" altLang="zh-CN" sz="4000" b="1" i="1" dirty="0">
                <a:solidFill>
                  <a:schemeClr val="accent2">
                    <a:lumMod val="75000"/>
                  </a:schemeClr>
                </a:solidFill>
              </a:rPr>
              <a:t>Fused Tile Partitioning (FTP) </a:t>
            </a:r>
            <a:endParaRPr lang="zh-CN" altLang="en-US" sz="40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1" name="五边形 185">
            <a:extLst>
              <a:ext uri="{FF2B5EF4-FFF2-40B4-BE49-F238E27FC236}">
                <a16:creationId xmlns:a16="http://schemas.microsoft.com/office/drawing/2014/main" id="{D0157AC0-92F5-4CED-921E-88D394331485}"/>
              </a:ext>
            </a:extLst>
          </p:cNvPr>
          <p:cNvSpPr/>
          <p:nvPr/>
        </p:nvSpPr>
        <p:spPr>
          <a:xfrm>
            <a:off x="192054" y="17808886"/>
            <a:ext cx="13472984" cy="712351"/>
          </a:xfrm>
          <a:prstGeom prst="homePlate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53" tIns="38626" rIns="77253" bIns="38626" anchor="ctr"/>
          <a:lstStyle/>
          <a:p>
            <a:pPr algn="ctr" defTabSz="41202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b="1" i="1" dirty="0">
                <a:solidFill>
                  <a:schemeClr val="accent2">
                    <a:lumMod val="75000"/>
                  </a:schemeClr>
                </a:solidFill>
              </a:rPr>
              <a:t>Data Reuse-Aware Work Scheduling</a:t>
            </a:r>
            <a:endParaRPr lang="zh-CN" altLang="en-US" sz="40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313B0C7A-68BD-4D84-BBD7-43B681750C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7288836"/>
              </p:ext>
            </p:extLst>
          </p:nvPr>
        </p:nvGraphicFramePr>
        <p:xfrm>
          <a:off x="820107" y="20730595"/>
          <a:ext cx="13270265" cy="330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8" name="Visio" r:id="rId9" imgW="8178932" imgH="2038372" progId="Visio.Drawing.15">
                  <p:embed/>
                </p:oleObj>
              </mc:Choice>
              <mc:Fallback>
                <p:oleObj name="Visio" r:id="rId9" imgW="8178932" imgH="203837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20107" y="20730595"/>
                        <a:ext cx="13270265" cy="330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3F6B4886-A9CE-49F8-AEB1-186B9BB909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779889"/>
              </p:ext>
            </p:extLst>
          </p:nvPr>
        </p:nvGraphicFramePr>
        <p:xfrm>
          <a:off x="21341214" y="12590606"/>
          <a:ext cx="5024464" cy="35855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9" name="Visio" r:id="rId11" imgW="2705199" imgH="1930547" progId="Visio.Drawing.15">
                  <p:embed/>
                </p:oleObj>
              </mc:Choice>
              <mc:Fallback>
                <p:oleObj name="Visio" r:id="rId11" imgW="2705199" imgH="193054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1341214" y="12590606"/>
                        <a:ext cx="5024464" cy="35855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CFADB43A-396F-4A71-BD8F-97B0F5EED8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7487618"/>
              </p:ext>
            </p:extLst>
          </p:nvPr>
        </p:nvGraphicFramePr>
        <p:xfrm>
          <a:off x="14377539" y="16362092"/>
          <a:ext cx="7983034" cy="37934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0" name="Visio" r:id="rId13" imgW="3206734" imgH="1523824" progId="Visio.Drawing.11">
                  <p:embed/>
                </p:oleObj>
              </mc:Choice>
              <mc:Fallback>
                <p:oleObj name="Visio" r:id="rId13" imgW="3206734" imgH="1523824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4377539" y="16362092"/>
                        <a:ext cx="7983034" cy="37934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37B9987E-D8FB-470F-81D3-F7E26B335F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9640645"/>
              </p:ext>
            </p:extLst>
          </p:nvPr>
        </p:nvGraphicFramePr>
        <p:xfrm>
          <a:off x="20066000" y="20268994"/>
          <a:ext cx="6475413" cy="3876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" name="Visio" r:id="rId15" imgW="2895600" imgH="1733528" progId="Visio.Drawing.11">
                  <p:embed/>
                </p:oleObj>
              </mc:Choice>
              <mc:Fallback>
                <p:oleObj name="Visio" r:id="rId15" imgW="2895600" imgH="1733528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0066000" y="20268994"/>
                        <a:ext cx="6475413" cy="3876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A5BD4451-0647-4969-891C-DB680BB11F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5421859"/>
              </p:ext>
            </p:extLst>
          </p:nvPr>
        </p:nvGraphicFramePr>
        <p:xfrm>
          <a:off x="7349294" y="12500243"/>
          <a:ext cx="5898423" cy="52613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2" name="Visio" r:id="rId17" imgW="3175066" imgH="2831997" progId="Visio.Drawing.15">
                  <p:embed/>
                </p:oleObj>
              </mc:Choice>
              <mc:Fallback>
                <p:oleObj name="Visio" r:id="rId17" imgW="3175066" imgH="283199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349294" y="12500243"/>
                        <a:ext cx="5898423" cy="52613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2" name="Picture 21">
            <a:extLst>
              <a:ext uri="{FF2B5EF4-FFF2-40B4-BE49-F238E27FC236}">
                <a16:creationId xmlns:a16="http://schemas.microsoft.com/office/drawing/2014/main" id="{A6655E5A-0D70-48F7-991C-E6A1DCA4D175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6531" y="30722260"/>
            <a:ext cx="4310538" cy="247595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CE9BDDF-344B-46B6-89F8-425572AA791C}"/>
              </a:ext>
            </a:extLst>
          </p:cNvPr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01"/>
          <a:stretch/>
        </p:blipFill>
        <p:spPr>
          <a:xfrm>
            <a:off x="12749279" y="33403247"/>
            <a:ext cx="4644127" cy="224864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5663256-831A-43C4-92FD-CFE03396BA3A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1351" y="25352084"/>
            <a:ext cx="4612852" cy="243752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3C1537-D510-481B-88AB-294F546DA4B1}"/>
              </a:ext>
            </a:extLst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3"/>
          <a:stretch/>
        </p:blipFill>
        <p:spPr>
          <a:xfrm>
            <a:off x="22505403" y="28069516"/>
            <a:ext cx="4594950" cy="229652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C874B678-53DE-45F0-A46F-5DB07614E97A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291" y="28362537"/>
            <a:ext cx="11023670" cy="186598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CE5CC5D-5A2A-4DF8-B648-DCD3CB72B534}"/>
              </a:ext>
            </a:extLst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8551" y="30630975"/>
            <a:ext cx="5178202" cy="2433722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9ADE3D51-674D-412E-B9F1-47A665A735E4}"/>
              </a:ext>
            </a:extLst>
          </p:cNvPr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0883" y="33227404"/>
            <a:ext cx="3933690" cy="2433722"/>
          </a:xfrm>
          <a:prstGeom prst="rect">
            <a:avLst/>
          </a:prstGeom>
        </p:spPr>
      </p:pic>
      <p:sp>
        <p:nvSpPr>
          <p:cNvPr id="67" name="五边形 185">
            <a:extLst>
              <a:ext uri="{FF2B5EF4-FFF2-40B4-BE49-F238E27FC236}">
                <a16:creationId xmlns:a16="http://schemas.microsoft.com/office/drawing/2014/main" id="{B08716DA-7D47-4815-8E10-1110A7D7B405}"/>
              </a:ext>
            </a:extLst>
          </p:cNvPr>
          <p:cNvSpPr/>
          <p:nvPr/>
        </p:nvSpPr>
        <p:spPr>
          <a:xfrm>
            <a:off x="192056" y="25423349"/>
            <a:ext cx="5675344" cy="711241"/>
          </a:xfrm>
          <a:prstGeom prst="homePlate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53" tIns="38626" rIns="77253" bIns="38626" anchor="ctr"/>
          <a:lstStyle/>
          <a:p>
            <a:pPr algn="ctr" defTabSz="4120244">
              <a:defRPr/>
            </a:pPr>
            <a:r>
              <a:rPr lang="en-US" altLang="zh-CN" sz="4000" b="1" i="1" dirty="0">
                <a:solidFill>
                  <a:schemeClr val="accent2">
                    <a:lumMod val="75000"/>
                  </a:schemeClr>
                </a:solidFill>
              </a:rPr>
              <a:t>Experimental Setup</a:t>
            </a:r>
            <a:endParaRPr lang="zh-CN" altLang="en-US" sz="40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2" name="五边形 185">
            <a:extLst>
              <a:ext uri="{FF2B5EF4-FFF2-40B4-BE49-F238E27FC236}">
                <a16:creationId xmlns:a16="http://schemas.microsoft.com/office/drawing/2014/main" id="{D6822D58-BE77-4229-8BC0-FA6F566E0C73}"/>
              </a:ext>
            </a:extLst>
          </p:cNvPr>
          <p:cNvSpPr/>
          <p:nvPr/>
        </p:nvSpPr>
        <p:spPr>
          <a:xfrm>
            <a:off x="6183049" y="25423349"/>
            <a:ext cx="9319304" cy="711241"/>
          </a:xfrm>
          <a:prstGeom prst="homePlate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53" tIns="38626" rIns="77253" bIns="38626" anchor="ctr"/>
          <a:lstStyle/>
          <a:p>
            <a:pPr algn="ctr" defTabSz="4120244">
              <a:defRPr/>
            </a:pPr>
            <a:r>
              <a:rPr lang="en-US" altLang="zh-CN" sz="4000" b="1" i="1" dirty="0">
                <a:solidFill>
                  <a:schemeClr val="accent2">
                    <a:lumMod val="75000"/>
                  </a:schemeClr>
                </a:solidFill>
              </a:rPr>
              <a:t>Memory Footprint</a:t>
            </a:r>
            <a:endParaRPr lang="zh-CN" altLang="en-US" sz="40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5" name="五边形 185">
            <a:extLst>
              <a:ext uri="{FF2B5EF4-FFF2-40B4-BE49-F238E27FC236}">
                <a16:creationId xmlns:a16="http://schemas.microsoft.com/office/drawing/2014/main" id="{1FFCAD14-6FE5-44A6-9D4E-2338E0CE5CDC}"/>
              </a:ext>
            </a:extLst>
          </p:cNvPr>
          <p:cNvSpPr/>
          <p:nvPr/>
        </p:nvSpPr>
        <p:spPr>
          <a:xfrm>
            <a:off x="16877493" y="25423349"/>
            <a:ext cx="5412603" cy="711241"/>
          </a:xfrm>
          <a:prstGeom prst="homePlate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53" tIns="38626" rIns="77253" bIns="38626" anchor="ctr"/>
          <a:lstStyle/>
          <a:p>
            <a:pPr algn="ctr" defTabSz="4120244">
              <a:defRPr/>
            </a:pPr>
            <a:r>
              <a:rPr lang="en-US" altLang="zh-CN" sz="4000" b="1" i="1" dirty="0">
                <a:solidFill>
                  <a:schemeClr val="accent2">
                    <a:lumMod val="75000"/>
                  </a:schemeClr>
                </a:solidFill>
              </a:rPr>
              <a:t>Latency &amp; Throughput</a:t>
            </a:r>
            <a:endParaRPr lang="zh-CN" altLang="en-US" sz="40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9" name="五边形 185">
            <a:extLst>
              <a:ext uri="{FF2B5EF4-FFF2-40B4-BE49-F238E27FC236}">
                <a16:creationId xmlns:a16="http://schemas.microsoft.com/office/drawing/2014/main" id="{777BD80E-9C2A-4364-B872-2D1D117701CD}"/>
              </a:ext>
            </a:extLst>
          </p:cNvPr>
          <p:cNvSpPr/>
          <p:nvPr/>
        </p:nvSpPr>
        <p:spPr>
          <a:xfrm>
            <a:off x="6183048" y="30483409"/>
            <a:ext cx="6314665" cy="835230"/>
          </a:xfrm>
          <a:prstGeom prst="homePlate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53" tIns="38626" rIns="77253" bIns="38626" anchor="ctr"/>
          <a:lstStyle/>
          <a:p>
            <a:pPr algn="ctr" defTabSz="4120244">
              <a:defRPr/>
            </a:pPr>
            <a:r>
              <a:rPr lang="en-US" altLang="zh-CN" sz="4000" b="1" i="1" dirty="0">
                <a:solidFill>
                  <a:schemeClr val="accent2">
                    <a:lumMod val="75000"/>
                  </a:schemeClr>
                </a:solidFill>
              </a:rPr>
              <a:t>Communication Overhead </a:t>
            </a:r>
            <a:endParaRPr lang="zh-CN" altLang="en-US" sz="40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82" name="Table 81">
            <a:extLst>
              <a:ext uri="{FF2B5EF4-FFF2-40B4-BE49-F238E27FC236}">
                <a16:creationId xmlns:a16="http://schemas.microsoft.com/office/drawing/2014/main" id="{51B3FD0D-136F-4C35-9590-437F2BB1D3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737090"/>
              </p:ext>
            </p:extLst>
          </p:nvPr>
        </p:nvGraphicFramePr>
        <p:xfrm>
          <a:off x="489848" y="31740489"/>
          <a:ext cx="5570052" cy="386650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856684">
                  <a:extLst>
                    <a:ext uri="{9D8B030D-6E8A-4147-A177-3AD203B41FA5}">
                      <a16:colId xmlns:a16="http://schemas.microsoft.com/office/drawing/2014/main" val="3036531681"/>
                    </a:ext>
                  </a:extLst>
                </a:gridCol>
                <a:gridCol w="1856684">
                  <a:extLst>
                    <a:ext uri="{9D8B030D-6E8A-4147-A177-3AD203B41FA5}">
                      <a16:colId xmlns:a16="http://schemas.microsoft.com/office/drawing/2014/main" val="2221568562"/>
                    </a:ext>
                  </a:extLst>
                </a:gridCol>
                <a:gridCol w="1856684">
                  <a:extLst>
                    <a:ext uri="{9D8B030D-6E8A-4147-A177-3AD203B41FA5}">
                      <a16:colId xmlns:a16="http://schemas.microsoft.com/office/drawing/2014/main" val="3416459531"/>
                    </a:ext>
                  </a:extLst>
                </a:gridCol>
              </a:tblGrid>
              <a:tr h="483148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29" marB="45729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DeepThings</a:t>
                      </a:r>
                      <a:endParaRPr lang="en-US" sz="1800" dirty="0"/>
                    </a:p>
                  </a:txBody>
                  <a:tcPr marT="45729" marB="457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MoDNN</a:t>
                      </a:r>
                      <a:endParaRPr lang="en-US" sz="1800" dirty="0"/>
                    </a:p>
                  </a:txBody>
                  <a:tcPr marT="45729" marB="457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825800"/>
                  </a:ext>
                </a:extLst>
              </a:tr>
              <a:tr h="81006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Partition Method </a:t>
                      </a:r>
                    </a:p>
                  </a:txBody>
                  <a:tcPr marT="45729" marB="45729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Fused Tile Partitioning (FTP)</a:t>
                      </a:r>
                    </a:p>
                  </a:txBody>
                  <a:tcPr marT="45729" marB="457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Biased One-Dimensional Partition (BODP)</a:t>
                      </a:r>
                    </a:p>
                  </a:txBody>
                  <a:tcPr marT="45729" marB="457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34385729"/>
                  </a:ext>
                </a:extLst>
              </a:tr>
              <a:tr h="48314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Partition Dimensions</a:t>
                      </a:r>
                    </a:p>
                  </a:txBody>
                  <a:tcPr marT="45729" marB="45729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3x3 ~ 5x5</a:t>
                      </a:r>
                    </a:p>
                  </a:txBody>
                  <a:tcPr marT="45729" marB="457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1x1 ~ 1x6</a:t>
                      </a:r>
                    </a:p>
                  </a:txBody>
                  <a:tcPr marT="45729" marB="457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08951499"/>
                  </a:ext>
                </a:extLst>
              </a:tr>
              <a:tr h="70118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Distribution Method</a:t>
                      </a:r>
                    </a:p>
                  </a:txBody>
                  <a:tcPr marT="45729" marB="45729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Work Stealing (WST)</a:t>
                      </a:r>
                    </a:p>
                    <a:p>
                      <a:pPr algn="ctr"/>
                      <a:r>
                        <a:rPr lang="en-US" sz="1800" dirty="0"/>
                        <a:t>Work Sharing (WSH)</a:t>
                      </a:r>
                    </a:p>
                  </a:txBody>
                  <a:tcPr marT="45729" marB="457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Work Sharing (WSH)</a:t>
                      </a:r>
                    </a:p>
                    <a:p>
                      <a:pPr algn="ctr"/>
                      <a:endParaRPr lang="en-US" sz="1800" dirty="0"/>
                    </a:p>
                  </a:txBody>
                  <a:tcPr marT="45729" marB="457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1950647"/>
                  </a:ext>
                </a:extLst>
              </a:tr>
              <a:tr h="48314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Edge Node Number</a:t>
                      </a:r>
                    </a:p>
                  </a:txBody>
                  <a:tcPr marT="45729" marB="45729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 ~ 6</a:t>
                      </a:r>
                    </a:p>
                  </a:txBody>
                  <a:tcPr marT="45729" marB="457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7584383"/>
                  </a:ext>
                </a:extLst>
              </a:tr>
            </a:tbl>
          </a:graphicData>
        </a:graphic>
      </p:graphicFrame>
      <p:sp>
        <p:nvSpPr>
          <p:cNvPr id="84" name="TextBox 83">
            <a:extLst>
              <a:ext uri="{FF2B5EF4-FFF2-40B4-BE49-F238E27FC236}">
                <a16:creationId xmlns:a16="http://schemas.microsoft.com/office/drawing/2014/main" id="{80031647-4ACC-4EC0-805F-5C21C0764440}"/>
              </a:ext>
            </a:extLst>
          </p:cNvPr>
          <p:cNvSpPr txBox="1"/>
          <p:nvPr>
            <p:extLst/>
          </p:nvPr>
        </p:nvSpPr>
        <p:spPr>
          <a:xfrm>
            <a:off x="366774" y="12551446"/>
            <a:ext cx="6853035" cy="463203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Convolutional operation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Local connectivity between neurons 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of consecutive layers</a:t>
            </a:r>
          </a:p>
          <a:p>
            <a:pPr marL="914400" lvl="1" indent="-365760" defTabSz="27432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Grid partitioning with 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boundary consideration</a:t>
            </a:r>
          </a:p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Chain of multiple convolutional layers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Large amount of intermediate data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Boundary synchronization 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overhead per layer</a:t>
            </a:r>
          </a:p>
          <a:p>
            <a:pPr marL="914400" lvl="1" indent="-365760" defTabSz="27432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Layer fusion</a:t>
            </a:r>
          </a:p>
          <a:p>
            <a:pPr marL="463550" indent="-457200" defTabSz="27432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Independent execution stacks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9AF5231-78F6-4E44-AAF3-424EE5469522}"/>
              </a:ext>
            </a:extLst>
          </p:cNvPr>
          <p:cNvSpPr txBox="1"/>
          <p:nvPr>
            <p:extLst/>
          </p:nvPr>
        </p:nvSpPr>
        <p:spPr>
          <a:xfrm>
            <a:off x="308193" y="18606342"/>
            <a:ext cx="7875765" cy="176971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Redundancy in Fused Tile Partitioning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Duplicated overlapped data for independent sub-tasks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Overlapped data amplified through many fused layers</a:t>
            </a:r>
          </a:p>
          <a:p>
            <a:pPr marL="914400" lvl="1" indent="-365760" defTabSz="27432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Possible data reuse to reduce computation  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2727D36-E233-47AF-9E61-2248C1A43638}"/>
              </a:ext>
            </a:extLst>
          </p:cNvPr>
          <p:cNvSpPr txBox="1"/>
          <p:nvPr>
            <p:extLst/>
          </p:nvPr>
        </p:nvSpPr>
        <p:spPr>
          <a:xfrm>
            <a:off x="14825623" y="12569274"/>
            <a:ext cx="5813330" cy="606627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Distributed work stealing in local wireless area network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Source data partitioning &amp; inference task generation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Peer-to-peer data &amp; task migration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Gateway-managed load balancing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Local inference using external library </a:t>
            </a:r>
          </a:p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Message flow between edge and gateway devices </a:t>
            </a:r>
          </a:p>
          <a:p>
            <a:pPr marL="457200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1" indent="-342900" defTabSz="2743200">
              <a:lnSpc>
                <a:spcPct val="80000"/>
              </a:lnSpc>
              <a:spcBef>
                <a:spcPts val="1500"/>
              </a:spcBef>
              <a:buFont typeface="Wingdings" panose="05000000000000000000" pitchFamily="2" charset="2"/>
              <a:buChar char="Ø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1" indent="-342900" defTabSz="2743200">
              <a:lnSpc>
                <a:spcPct val="80000"/>
              </a:lnSpc>
              <a:spcBef>
                <a:spcPts val="1500"/>
              </a:spcBef>
              <a:buFont typeface="Wingdings" panose="05000000000000000000" pitchFamily="2" charset="2"/>
              <a:buChar char="Ø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53C0A13-E1E1-45F6-97B7-C302FEE5FCD0}"/>
              </a:ext>
            </a:extLst>
          </p:cNvPr>
          <p:cNvSpPr txBox="1"/>
          <p:nvPr>
            <p:extLst/>
          </p:nvPr>
        </p:nvSpPr>
        <p:spPr>
          <a:xfrm>
            <a:off x="21840150" y="16664977"/>
            <a:ext cx="5039526" cy="32778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Edge Node Runtime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Work stealing service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Serve work stealing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Send results to gateway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CNN inference service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Partition data frames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Process partitioned data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Perform work stealing 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097DFCB-2E97-4E29-BFA2-D759AF20C27A}"/>
              </a:ext>
            </a:extLst>
          </p:cNvPr>
          <p:cNvSpPr txBox="1"/>
          <p:nvPr>
            <p:extLst/>
          </p:nvPr>
        </p:nvSpPr>
        <p:spPr>
          <a:xfrm>
            <a:off x="14948410" y="20588596"/>
            <a:ext cx="5878840" cy="477361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Gateway Runtime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Work stealing service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Round-robin scheduling 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Collect results from edge nodes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CNN inference service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Merge FTP partition results 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Process remaining layers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1" indent="-342900" defTabSz="2743200">
              <a:lnSpc>
                <a:spcPct val="80000"/>
              </a:lnSpc>
              <a:spcBef>
                <a:spcPts val="1500"/>
              </a:spcBef>
              <a:buFont typeface="Wingdings" panose="05000000000000000000" pitchFamily="2" charset="2"/>
              <a:buChar char="Ø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1" indent="-342900" defTabSz="2743200">
              <a:lnSpc>
                <a:spcPct val="80000"/>
              </a:lnSpc>
              <a:spcBef>
                <a:spcPts val="1500"/>
              </a:spcBef>
              <a:buFont typeface="Wingdings" panose="05000000000000000000" pitchFamily="2" charset="2"/>
              <a:buChar char="Ø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A600F82-FA6F-48ED-8A1F-819A9931FC5B}"/>
              </a:ext>
            </a:extLst>
          </p:cNvPr>
          <p:cNvSpPr/>
          <p:nvPr/>
        </p:nvSpPr>
        <p:spPr>
          <a:xfrm>
            <a:off x="301570" y="26243255"/>
            <a:ext cx="6918239" cy="5786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  <a:defRPr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Open-source framework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Retargetable implementation in C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TCP/IP socket APIs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Released in open-source form</a:t>
            </a:r>
          </a:p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  <a:defRPr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Experiment platform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Raspberry Pi 3 Model B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Up to 6 nodes in WLAN over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  <a:defRPr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Deep leaning application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You Only Look Once object detector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First 16 layers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Multiple data sources</a:t>
            </a:r>
          </a:p>
          <a:p>
            <a:pPr marL="401638" lvl="1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  <a:defRPr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Experimental parameters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C3ECF45-5293-4308-9E9B-B9FD60EB27FE}"/>
              </a:ext>
            </a:extLst>
          </p:cNvPr>
          <p:cNvSpPr/>
          <p:nvPr/>
        </p:nvSpPr>
        <p:spPr>
          <a:xfrm>
            <a:off x="6227595" y="26224805"/>
            <a:ext cx="8944457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1638" lvl="2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  <a:defRPr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Per device memory footprints of each layer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Maximum memory usage reduction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61% in 4-way BODP, 58% and 68% for FTP 3x3 and 5x5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Average memory footprint reduction per layer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67% in 4-way BODP, 69% and 79% for FTP 3x3 and 5x5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4031B3C-1CD2-4AF9-8E05-3EE40967BA77}"/>
              </a:ext>
            </a:extLst>
          </p:cNvPr>
          <p:cNvSpPr/>
          <p:nvPr/>
        </p:nvSpPr>
        <p:spPr>
          <a:xfrm>
            <a:off x="6144138" y="31452516"/>
            <a:ext cx="7151952" cy="40472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  <a:defRPr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Work sharing (WSH)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MoDNN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: Communication overhead increases linearly with device number because of layer-based data exchange 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FTP-WSH: Communication overhead is fixed</a:t>
            </a:r>
          </a:p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  <a:defRPr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Work stealing with scheduling (WST-S)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An average of 52% reduction 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comparing with WSH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Overhead in data reuse, amortized by 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smaller input data 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9C9E67C-8ABF-481A-B983-229EBD0B86A6}"/>
              </a:ext>
            </a:extLst>
          </p:cNvPr>
          <p:cNvSpPr/>
          <p:nvPr/>
        </p:nvSpPr>
        <p:spPr>
          <a:xfrm>
            <a:off x="16905907" y="26199121"/>
            <a:ext cx="558170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  <a:defRPr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Single data source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6.8s with 3.5x speedup in 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FTP-WST-S, 6-device network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8.1s with 2.1x speedup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MoDNN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6-device network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Scalability benefits in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DeepThings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FTP: Avoid intensive intermediate data exchange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WST: Adaptively use communication bandwidth and exploit communication overhead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Data-reuse aware scheduling reduces 27% latency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07533BE-5AEC-4A66-B2D7-09F1909B1BC4}"/>
              </a:ext>
            </a:extLst>
          </p:cNvPr>
          <p:cNvSpPr/>
          <p:nvPr/>
        </p:nvSpPr>
        <p:spPr>
          <a:xfrm>
            <a:off x="17051763" y="31118849"/>
            <a:ext cx="4503527" cy="4431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1638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  <a:defRPr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Multiple data sources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Maximum latency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MoDNN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proportional with number of sources 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FTP-WST-S: 3.1x with data source(s) increasing from 1 to 6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Throughput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MoDNN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0.12 FPS with 6 data sources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FTP-WST-S: 0.29 FPS with 6 data sources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3B80A8-176F-449A-BE08-B0153FAF1263}"/>
              </a:ext>
            </a:extLst>
          </p:cNvPr>
          <p:cNvSpPr txBox="1"/>
          <p:nvPr/>
        </p:nvSpPr>
        <p:spPr>
          <a:xfrm>
            <a:off x="24397203" y="30291170"/>
            <a:ext cx="1383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FTP – 5x5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83A3456-1A80-49CE-AD09-B0F5DD4037A2}"/>
              </a:ext>
            </a:extLst>
          </p:cNvPr>
          <p:cNvSpPr txBox="1"/>
          <p:nvPr/>
        </p:nvSpPr>
        <p:spPr>
          <a:xfrm>
            <a:off x="24397203" y="27720477"/>
            <a:ext cx="1383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FTP – 3x3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94EDD6-837D-45AA-A54D-30AA170368C9}"/>
              </a:ext>
            </a:extLst>
          </p:cNvPr>
          <p:cNvSpPr txBox="1"/>
          <p:nvPr/>
        </p:nvSpPr>
        <p:spPr>
          <a:xfrm>
            <a:off x="24331676" y="32989810"/>
            <a:ext cx="1383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FTP – 3x3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88507B0-4F38-4A8B-AE57-263C90B4C63E}"/>
              </a:ext>
            </a:extLst>
          </p:cNvPr>
          <p:cNvSpPr txBox="1"/>
          <p:nvPr/>
        </p:nvSpPr>
        <p:spPr>
          <a:xfrm>
            <a:off x="24335598" y="35579774"/>
            <a:ext cx="1383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FTP – 5x5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356B0B9-9251-47EA-9688-B4A8DC56A213}"/>
              </a:ext>
            </a:extLst>
          </p:cNvPr>
          <p:cNvSpPr txBox="1"/>
          <p:nvPr/>
        </p:nvSpPr>
        <p:spPr>
          <a:xfrm>
            <a:off x="14463957" y="33070130"/>
            <a:ext cx="1383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FTP – 3x3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CF9404C-32A0-4434-A01A-D9F41B95B03B}"/>
              </a:ext>
            </a:extLst>
          </p:cNvPr>
          <p:cNvSpPr txBox="1"/>
          <p:nvPr/>
        </p:nvSpPr>
        <p:spPr>
          <a:xfrm>
            <a:off x="14471751" y="35560334"/>
            <a:ext cx="1383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FTP – 5x5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7905FE1-42EF-4D56-BBEC-5FD6FC164654}"/>
              </a:ext>
            </a:extLst>
          </p:cNvPr>
          <p:cNvSpPr txBox="1"/>
          <p:nvPr>
            <p:extLst/>
          </p:nvPr>
        </p:nvSpPr>
        <p:spPr>
          <a:xfrm>
            <a:off x="7995586" y="18616278"/>
            <a:ext cx="6482532" cy="201593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01638" lvl="1" indent="-395288" defTabSz="2743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FTP partition scheduling </a:t>
            </a:r>
          </a:p>
          <a:p>
            <a:pPr marL="914400" lvl="1" indent="-365760" defTabSz="2743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Minimize the partition dependency 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Scheduling tasks to be stolen in dependency order</a:t>
            </a:r>
          </a:p>
          <a:p>
            <a:pPr marL="1371600" lvl="2" indent="-365760" defTabSz="2743200">
              <a:spcBef>
                <a:spcPts val="600"/>
              </a:spcBef>
              <a:buFont typeface="Arial" panose="020B0604020202020204" pitchFamily="34" charset="0"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Caching overlapped reuse data in gateway</a:t>
            </a:r>
          </a:p>
        </p:txBody>
      </p:sp>
    </p:spTree>
    <p:extLst>
      <p:ext uri="{BB962C8B-B14F-4D97-AF65-F5344CB8AC3E}">
        <p14:creationId xmlns:p14="http://schemas.microsoft.com/office/powerpoint/2010/main" val="3792873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1607</TotalTime>
  <Words>554</Words>
  <Application>Microsoft Office PowerPoint</Application>
  <PresentationFormat>Custom</PresentationFormat>
  <Paragraphs>140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等线</vt:lpstr>
      <vt:lpstr>Arial</vt:lpstr>
      <vt:lpstr>Calibri</vt:lpstr>
      <vt:lpstr>Calibri Light</vt:lpstr>
      <vt:lpstr>Courier New</vt:lpstr>
      <vt:lpstr>Wingdings</vt:lpstr>
      <vt:lpstr>Office Theme</vt:lpstr>
      <vt:lpstr>Visio</vt:lpstr>
      <vt:lpstr>DeepThings: Distributed Adaptive Deep Learning Inference  on Resource-Constrained IoT Edge Clusters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Network-Level Design of Cyber-Physical Networks-of-Systems</dc:title>
  <dc:creator>Windows User</dc:creator>
  <cp:lastModifiedBy>Windows User</cp:lastModifiedBy>
  <cp:revision>407</cp:revision>
  <dcterms:created xsi:type="dcterms:W3CDTF">2017-05-09T18:58:21Z</dcterms:created>
  <dcterms:modified xsi:type="dcterms:W3CDTF">2018-09-21T20:57:17Z</dcterms:modified>
</cp:coreProperties>
</file>

<file path=docProps/thumbnail.jpeg>
</file>